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3"/>
  </p:notesMasterIdLst>
  <p:sldIdLst>
    <p:sldId id="259" r:id="rId5"/>
    <p:sldId id="262" r:id="rId6"/>
    <p:sldId id="263" r:id="rId7"/>
    <p:sldId id="264" r:id="rId8"/>
    <p:sldId id="266" r:id="rId9"/>
    <p:sldId id="277" r:id="rId10"/>
    <p:sldId id="267" r:id="rId11"/>
    <p:sldId id="268" r:id="rId12"/>
    <p:sldId id="269" r:id="rId13"/>
    <p:sldId id="270" r:id="rId14"/>
    <p:sldId id="272" r:id="rId15"/>
    <p:sldId id="278" r:id="rId16"/>
    <p:sldId id="271" r:id="rId17"/>
    <p:sldId id="279" r:id="rId18"/>
    <p:sldId id="274" r:id="rId19"/>
    <p:sldId id="275" r:id="rId20"/>
    <p:sldId id="276" r:id="rId21"/>
    <p:sldId id="265" r:id="rId22"/>
  </p:sldIdLst>
  <p:sldSz cx="18288000" cy="10287000"/>
  <p:notesSz cx="6858000" cy="9144000"/>
  <p:defaultTextStyle>
    <a:defPPr>
      <a:defRPr lang="en-US"/>
    </a:defPPr>
    <a:lvl1pPr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9144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8288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7432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6576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5720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54864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64008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73152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0609A-D6D1-4398-8205-3727AD454177}" v="1" dt="2023-05-09T15:11:37.596"/>
    <p1510:client id="{6AD5E037-7EB6-5E87-6C38-A6EA964E9895}" v="3" dt="2023-09-10T20:07:1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86199" autoAdjust="0"/>
  </p:normalViewPr>
  <p:slideViewPr>
    <p:cSldViewPr snapToGrid="0" snapToObjects="1">
      <p:cViewPr varScale="1">
        <p:scale>
          <a:sx n="64" d="100"/>
          <a:sy n="64" d="100"/>
        </p:scale>
        <p:origin x="666" y="7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rosen@iit.edu" userId="S::urn:spo:guest#jrosen@iit.edu::" providerId="AD" clId="Web-{6AD5E037-7EB6-5E87-6C38-A6EA964E9895}"/>
    <pc:docChg chg="modSld">
      <pc:chgData name="jrosen@iit.edu" userId="S::urn:spo:guest#jrosen@iit.edu::" providerId="AD" clId="Web-{6AD5E037-7EB6-5E87-6C38-A6EA964E9895}" dt="2023-09-10T20:07:15.134" v="2" actId="20577"/>
      <pc:docMkLst>
        <pc:docMk/>
      </pc:docMkLst>
      <pc:sldChg chg="modSp">
        <pc:chgData name="jrosen@iit.edu" userId="S::urn:spo:guest#jrosen@iit.edu::" providerId="AD" clId="Web-{6AD5E037-7EB6-5E87-6C38-A6EA964E9895}" dt="2023-09-10T20:07:15.134" v="2" actId="20577"/>
        <pc:sldMkLst>
          <pc:docMk/>
          <pc:sldMk cId="0" sldId="260"/>
        </pc:sldMkLst>
        <pc:spChg chg="mod">
          <ac:chgData name="jrosen@iit.edu" userId="S::urn:spo:guest#jrosen@iit.edu::" providerId="AD" clId="Web-{6AD5E037-7EB6-5E87-6C38-A6EA964E9895}" dt="2023-09-10T20:07:15.134" v="2" actId="20577"/>
          <ac:spMkLst>
            <pc:docMk/>
            <pc:sldMk cId="0" sldId="260"/>
            <ac:spMk id="5121" creationId="{4201BE09-6437-8CAC-DA00-D42CB41E2B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DB27-1998-C943-968A-A040123AFDCE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5DDDC-B10B-3347-AAB4-5CB93FC9C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2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for the distribution on page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6366-923F-1E4D-A532-3CA59BF46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7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A486D6-E442-077A-EEB3-88D208F2FC4C}"/>
              </a:ext>
            </a:extLst>
          </p:cNvPr>
          <p:cNvSpPr/>
          <p:nvPr/>
        </p:nvSpPr>
        <p:spPr>
          <a:xfrm>
            <a:off x="2657477" y="1943101"/>
            <a:ext cx="12973050" cy="4730750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defTabSz="1828800" fontAlgn="auto">
              <a:spcBef>
                <a:spcPts val="4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6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5842" y="2286000"/>
            <a:ext cx="12996316" cy="2587300"/>
          </a:xfrm>
        </p:spPr>
        <p:txBody>
          <a:bodyPr lIns="182880" rIns="182880" rtlCol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7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5845" y="4948519"/>
            <a:ext cx="12996318" cy="1374962"/>
          </a:xfrm>
        </p:spPr>
        <p:txBody>
          <a:bodyPr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4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/>
          <a:lstStyle>
            <a:lvl1pPr>
              <a:defRPr sz="5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550" y="2050699"/>
            <a:ext cx="16084552" cy="688800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59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8550" y="2085698"/>
            <a:ext cx="7680960" cy="65151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2142" y="2085698"/>
            <a:ext cx="7680960" cy="65151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/>
          <a:lstStyle>
            <a:lvl1pPr>
              <a:defRPr sz="5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11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82098A7-74DB-47EC-8637-CFD1F5FF8E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98551" y="161926"/>
            <a:ext cx="16084550" cy="200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30E7C49-5D51-22BD-9218-005012D508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98551" y="2400300"/>
            <a:ext cx="160845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5" descr="ILTECH_wht_horiz.png">
            <a:extLst>
              <a:ext uri="{FF2B5EF4-FFF2-40B4-BE49-F238E27FC236}">
                <a16:creationId xmlns:a16="http://schemas.microsoft.com/office/drawing/2014/main" id="{42D74730-BBC2-6B47-9AEF-9E8FDE440A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076" y="9185276"/>
            <a:ext cx="3556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4" r:id="rId2"/>
    <p:sldLayoutId id="2147483675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5600" b="1" kern="1200">
          <a:solidFill>
            <a:schemeClr val="accent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9144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18288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27432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6576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698500" indent="-698500" algn="l" rtl="0" fontAlgn="base">
        <a:spcBef>
          <a:spcPts val="400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"/>
        <a:defRPr sz="4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1371600" indent="-673100" algn="l" rtl="0" fontAlgn="base">
        <a:spcBef>
          <a:spcPts val="1200"/>
        </a:spcBef>
        <a:spcAft>
          <a:spcPct val="0"/>
        </a:spcAft>
        <a:buClr>
          <a:srgbClr val="808080"/>
        </a:buClr>
        <a:buSzPct val="100000"/>
        <a:buFont typeface="Wingdings 2" pitchFamily="2" charset="2"/>
        <a:buChar char=""/>
        <a:defRPr sz="4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936750" indent="-565150" algn="l" rtl="0" fontAlgn="base">
        <a:spcBef>
          <a:spcPts val="1200"/>
        </a:spcBef>
        <a:spcAft>
          <a:spcPct val="0"/>
        </a:spcAft>
        <a:buClr>
          <a:srgbClr val="969696"/>
        </a:buClr>
        <a:buSzPct val="100000"/>
        <a:buFont typeface="Wingdings 2" pitchFamily="2" charset="2"/>
        <a:buChar char=""/>
        <a:defRPr sz="4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2527300" indent="-590550" algn="l" rtl="0" fontAlgn="base">
        <a:spcBef>
          <a:spcPts val="1200"/>
        </a:spcBef>
        <a:spcAft>
          <a:spcPct val="0"/>
        </a:spcAft>
        <a:buClr>
          <a:srgbClr val="F8BC65"/>
        </a:buClr>
        <a:buSzPct val="100000"/>
        <a:buFont typeface="Wingdings 2" pitchFamily="2" charset="2"/>
        <a:buChar char=""/>
        <a:defRPr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3092450" indent="-565150" algn="l" rtl="0" fontAlgn="base">
        <a:spcBef>
          <a:spcPts val="1200"/>
        </a:spcBef>
        <a:spcAft>
          <a:spcPct val="0"/>
        </a:spcAft>
        <a:buClr>
          <a:srgbClr val="FBD299"/>
        </a:buClr>
        <a:buSzPct val="100000"/>
        <a:buFont typeface="Wingdings 2" pitchFamily="2" charset="2"/>
        <a:buChar char=""/>
        <a:defRPr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D2C4-084C-C545-00AC-430EC19B6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777" y="2286001"/>
            <a:ext cx="12998450" cy="258762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Bayesian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3A97B-06C2-BD5D-13DD-A14A00967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777" y="4949827"/>
            <a:ext cx="12998450" cy="137477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Module 3, 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A48BBC-E24B-F58B-A8DC-B00995C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Data, Noninformative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836695-23A9-A0CC-2BDA-0AE42663E8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unknown.</a:t>
                </a:r>
              </a:p>
              <a:p>
                <a:r>
                  <a:rPr lang="en-US" dirty="0"/>
                  <a:t>A noninformative 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joint posterior distribution,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solved using methods similar to module 2.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836695-23A9-A0CC-2BDA-0AE42663E8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12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2432A-02E5-7302-8561-C5A81819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0" y="107136"/>
            <a:ext cx="6075468" cy="1018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B80E-B0D0-A2E7-595D-A3839379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90" y="107136"/>
            <a:ext cx="5691181" cy="4273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B1F5F-FF56-9FD8-1558-9598F9D8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033" y="107135"/>
            <a:ext cx="5506218" cy="7567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C16C1-9F1C-F307-22B4-C9F8073B9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187" y="8095869"/>
            <a:ext cx="7983064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BE287F-82C0-D821-4639-172195E3C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761" y="6232902"/>
            <a:ext cx="4796851" cy="14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7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1F80A-ECE8-FA8F-5A44-2F217A41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CA165-79E3-39C8-780E-0EA4BEB5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Normal Data </a:t>
            </a:r>
            <a:r>
              <a:rPr lang="en-US" altLang="zh-CN" dirty="0"/>
              <a:t>Summary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E9676-34B2-CF77-EE2E-9420D0D6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89" y="2050699"/>
            <a:ext cx="14202074" cy="6888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997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3DFB-39AA-EE11-8784-1C5D842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Predictive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8C462-0C70-3B39-2892-694E82FE3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Prediction involves computing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8C462-0C70-3B39-2892-694E82FE3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27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27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65DE-1EE0-D56F-4261-B3E5864A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17A1-A4D4-D651-F6FD-4426C4FD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Predictive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CE2F-25D3-2C90-62D3-66164F8D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5" y="1560737"/>
            <a:ext cx="6369370" cy="342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1005C-640C-677A-1151-507D917C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5" y="5143500"/>
            <a:ext cx="7182030" cy="4943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D8538-2BEF-1FD3-7584-E9C7EFCE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580" y="1607581"/>
            <a:ext cx="7535327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8C462-0C70-3B39-2892-694E82FE3D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48648" y="1712799"/>
                <a:ext cx="9691370" cy="65151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800" dirty="0"/>
                  <a:t>Prediction involves computing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en-US" sz="2800" dirty="0"/>
              </a:p>
              <a:p>
                <a:r>
                  <a:rPr lang="en-US" altLang="en-US" sz="2800" dirty="0"/>
                  <a:t>To draw from the posterior predictive distribution, first draw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altLang="en-US" sz="2800" dirty="0"/>
                  <a:t> </a:t>
                </a:r>
                <a:r>
                  <a:rPr lang="en-US" altLang="en-US" sz="2800" dirty="0"/>
                  <a:t>from their joint posterior distribution and then simulate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8C462-0C70-3B39-2892-694E82FE3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48648" y="1712799"/>
                <a:ext cx="9691370" cy="6515100"/>
              </a:xfrm>
              <a:blipFill>
                <a:blip r:embed="rId2"/>
                <a:stretch>
                  <a:fillRect l="-1007" t="-1029" r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6E15DAF-0705-0FA8-CC99-F23652D82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53694" y="5143500"/>
            <a:ext cx="6205523" cy="54903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C3DFB-39AA-EE11-8784-1C5D842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Predictive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35471-A712-3404-8B0A-45F487A4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983" y="1712799"/>
            <a:ext cx="705901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B8552-BFC3-C5F8-9277-A50D65B9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Gravity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394F7E-691B-5ABC-4435-56C974BE1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8550" y="2050699"/>
                <a:ext cx="8660047" cy="6888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0" i="1" u="none" strike="noStrike" dirty="0">
                    <a:solidFill>
                      <a:srgbClr val="000000"/>
                    </a:solidFill>
                    <a:effectLst/>
                  </a:rPr>
                  <a:t>Suppose a physicist conducted an experiment to measure the gravitational constant (G). He recorded 70 measurements of G (in arbitrary units). These measurements are believed to be normally distributed with some mean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b="0" i="1" u="none" strike="noStrike" dirty="0">
                    <a:solidFill>
                      <a:srgbClr val="000000"/>
                    </a:solidFill>
                    <a:effectLst/>
                  </a:rPr>
                  <a:t> and variance </a:t>
                </a:r>
                <a:r>
                  <a:rPr lang="en-US" sz="28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sz="2800" b="0" i="1" u="none" strike="noStrike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en-US" sz="2800" b="0" i="1" u="none" strike="noStrike" dirty="0">
                    <a:solidFill>
                      <a:srgbClr val="000000"/>
                    </a:solidFill>
                    <a:effectLst/>
                  </a:rPr>
                  <a:t>Dr. Smith wants to perform posterior inference for 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sz="2800" b="0" i="1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n-US" sz="2800" b="0" i="1" u="none" strike="noStrike" dirty="0">
                    <a:solidFill>
                      <a:srgbClr val="000000"/>
                    </a:solidFill>
                    <a:effectLst/>
                  </a:rPr>
                  <a:t>using a Bayesian approach with a noninformative prior distribution 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l-GR" sz="2800" b="0" i="1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  <a:b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</a:br>
                <a:endParaRPr lang="el-GR" sz="28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Number of measurements (</a:t>
                </a:r>
                <a14:m>
                  <m:oMath xmlns:m="http://schemas.openxmlformats.org/officeDocument/2006/math">
                    <m:r>
                      <a:rPr lang="en-US" sz="28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): 70 </a:t>
                </a:r>
              </a:p>
              <a:p>
                <a:pPr lvl="1"/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Mean of the measurements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​): 6.5</a:t>
                </a:r>
              </a:p>
              <a:p>
                <a:pPr lvl="1"/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Sample standard deviation (</a:t>
                </a:r>
                <a14:m>
                  <m:oMath xmlns:m="http://schemas.openxmlformats.org/officeDocument/2006/math">
                    <m:r>
                      <a:rPr lang="en-US" sz="28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b="0" i="0" u="none" strike="noStrike" dirty="0">
                    <a:solidFill>
                      <a:srgbClr val="000000"/>
                    </a:solidFill>
                    <a:effectLst/>
                  </a:rPr>
                  <a:t>): 2.4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394F7E-691B-5ABC-4435-56C974BE1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8550" y="2050699"/>
                <a:ext cx="8660047" cy="6888006"/>
              </a:xfrm>
              <a:blipFill>
                <a:blip r:embed="rId2"/>
                <a:stretch>
                  <a:fillRect l="-1407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B933BB-FA58-7D51-8D47-E00ECD24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17" y="2050698"/>
            <a:ext cx="8588383" cy="566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7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F0A96CE8-D623-950D-D7EB-10BC4C0D53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2412" y="2320925"/>
            <a:ext cx="6832600" cy="604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F6277B-3CB5-9977-D0AD-F7DDFEFD23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Sampling from the Posterior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: We draw samples from the posterior distribution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 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and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For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we use the inverse chi-squared distribution.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given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we use the normal distribution.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8F6277B-3CB5-9977-D0AD-F7DDFEFD2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805" t="-1751" r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2C44341-E2B0-D5BA-F621-C4F7746B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Gravity</a:t>
            </a:r>
          </a:p>
        </p:txBody>
      </p:sp>
    </p:spTree>
    <p:extLst>
      <p:ext uri="{BB962C8B-B14F-4D97-AF65-F5344CB8AC3E}">
        <p14:creationId xmlns:p14="http://schemas.microsoft.com/office/powerpoint/2010/main" val="112419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7437B09B-40A5-6CD5-DCB3-08809A79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/>
          <a:lstStyle/>
          <a:p>
            <a:r>
              <a:rPr lang="en-US" altLang="en-US" dirty="0"/>
              <a:t>Next Time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8DFB1FDB-789D-3A4E-B0C7-3BAF194C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1" y="2051050"/>
            <a:ext cx="16084550" cy="6886576"/>
          </a:xfrm>
        </p:spPr>
        <p:txBody>
          <a:bodyPr/>
          <a:lstStyle/>
          <a:p>
            <a:r>
              <a:rPr lang="en-US" altLang="en-US" dirty="0"/>
              <a:t>Normal data with a conjugate prior distribution</a:t>
            </a:r>
          </a:p>
          <a:p>
            <a:r>
              <a:rPr lang="en-US" altLang="en-US"/>
              <a:t>Multinomial model for categorical data</a:t>
            </a:r>
            <a:endParaRPr lang="en-US" altLang="en-US" dirty="0"/>
          </a:p>
          <a:p>
            <a:r>
              <a:rPr lang="en-US" altLang="en-US" dirty="0"/>
              <a:t>Multivariate normal models with known variance</a:t>
            </a:r>
          </a:p>
        </p:txBody>
      </p:sp>
    </p:spTree>
    <p:extLst>
      <p:ext uri="{BB962C8B-B14F-4D97-AF65-F5344CB8AC3E}">
        <p14:creationId xmlns:p14="http://schemas.microsoft.com/office/powerpoint/2010/main" val="395194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807F-AA75-8289-ABFC-30F1E44E6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777" y="2286001"/>
            <a:ext cx="12998450" cy="258762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Nuisance 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820C0-3BC8-687A-7D56-C3951CF5E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777" y="4949827"/>
            <a:ext cx="12998450" cy="137477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Shahrzad Jamshidi, PhD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7437B09B-40A5-6CD5-DCB3-08809A79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/>
          <a:lstStyle/>
          <a:p>
            <a:r>
              <a:rPr lang="en-US" altLang="en-US" dirty="0"/>
              <a:t>Last Time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8DFB1FDB-789D-3A4E-B0C7-3BAF194C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1" y="2051050"/>
            <a:ext cx="16084550" cy="6886576"/>
          </a:xfrm>
        </p:spPr>
        <p:txBody>
          <a:bodyPr/>
          <a:lstStyle/>
          <a:p>
            <a:r>
              <a:rPr lang="en-US" altLang="en-US" dirty="0"/>
              <a:t>Constructing posterior distributions</a:t>
            </a:r>
          </a:p>
          <a:p>
            <a:r>
              <a:rPr lang="en-US" altLang="en-US" dirty="0"/>
              <a:t>Noninformative and informative priors</a:t>
            </a:r>
          </a:p>
          <a:p>
            <a:r>
              <a:rPr lang="en-US" altLang="en-US" dirty="0"/>
              <a:t>Conjugacy with several distributions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6147" descr="Close-up of dartboard">
            <a:extLst>
              <a:ext uri="{FF2B5EF4-FFF2-40B4-BE49-F238E27FC236}">
                <a16:creationId xmlns:a16="http://schemas.microsoft.com/office/drawing/2014/main" id="{29FA5159-EBC3-37F9-2F29-52A339B5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02" r="10702"/>
          <a:stretch/>
        </p:blipFill>
        <p:spPr>
          <a:xfrm>
            <a:off x="1098550" y="2085698"/>
            <a:ext cx="7680960" cy="6515100"/>
          </a:xfrm>
          <a:prstGeom prst="rect">
            <a:avLst/>
          </a:prstGeom>
          <a:noFill/>
        </p:spPr>
      </p:pic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8DFB1FDB-789D-3A4E-B0C7-3BAF194C6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02142" y="2085698"/>
            <a:ext cx="7680960" cy="6515100"/>
          </a:xfrm>
        </p:spPr>
        <p:txBody>
          <a:bodyPr wrap="square" anchor="t">
            <a:normAutofit/>
          </a:bodyPr>
          <a:lstStyle/>
          <a:p>
            <a:r>
              <a:rPr lang="en-US" altLang="en-US" dirty="0"/>
              <a:t>Understand the concept of averaging over nuisance parameters in Bayesian analysis.</a:t>
            </a:r>
          </a:p>
          <a:p>
            <a:r>
              <a:rPr lang="en-US" altLang="en-US" dirty="0"/>
              <a:t>Analyze normal data using noninformative prior distributions.</a:t>
            </a:r>
          </a:p>
        </p:txBody>
      </p:sp>
      <p:sp>
        <p:nvSpPr>
          <p:cNvPr id="6145" name="Title 1">
            <a:extLst>
              <a:ext uri="{FF2B5EF4-FFF2-40B4-BE49-F238E27FC236}">
                <a16:creationId xmlns:a16="http://schemas.microsoft.com/office/drawing/2014/main" id="{7437B09B-40A5-6CD5-DCB3-08809A79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 wrap="square" anchor="b">
            <a:normAutofit/>
          </a:bodyPr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FFFC6-2DA1-84CA-040C-4AFDE7B29E69}"/>
              </a:ext>
            </a:extLst>
          </p:cNvPr>
          <p:cNvSpPr txBox="1"/>
          <p:nvPr/>
        </p:nvSpPr>
        <p:spPr>
          <a:xfrm>
            <a:off x="1098550" y="8604365"/>
            <a:ext cx="25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Microsoft Stock Images</a:t>
            </a:r>
          </a:p>
        </p:txBody>
      </p:sp>
    </p:spTree>
    <p:extLst>
      <p:ext uri="{BB962C8B-B14F-4D97-AF65-F5344CB8AC3E}">
        <p14:creationId xmlns:p14="http://schemas.microsoft.com/office/powerpoint/2010/main" val="64846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481F-DCF5-621F-E280-576DDF5A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Nuisance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C9A09-CB12-76C5-0079-95E96472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distributions have more than one unknown parameter. </a:t>
                </a:r>
              </a:p>
              <a:p>
                <a:pPr lvl="1"/>
                <a:r>
                  <a:rPr lang="en-US" dirty="0"/>
                  <a:t>Example: Normal distribution,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involves two parameters.</a:t>
                </a:r>
              </a:p>
              <a:p>
                <a:r>
                  <a:rPr lang="en-US" dirty="0"/>
                  <a:t>Often, we are only interested in one or some of the total number of parameters.</a:t>
                </a:r>
              </a:p>
              <a:p>
                <a:pPr lvl="1"/>
                <a:r>
                  <a:rPr lang="en-US" dirty="0"/>
                  <a:t>Our goal then is to study a </a:t>
                </a:r>
                <a:r>
                  <a:rPr lang="en-US" b="1" dirty="0">
                    <a:solidFill>
                      <a:schemeClr val="bg1"/>
                    </a:solidFill>
                  </a:rPr>
                  <a:t>marginal distribution, </a:t>
                </a:r>
                <a:r>
                  <a:rPr lang="en-US" dirty="0"/>
                  <a:t>the distribution related only to those parameters. </a:t>
                </a:r>
              </a:p>
              <a:p>
                <a:r>
                  <a:rPr lang="en-US" dirty="0"/>
                  <a:t>The remaining parameters—those we are uninterested in—are called </a:t>
                </a:r>
                <a:r>
                  <a:rPr lang="en-US" b="1" dirty="0">
                    <a:solidFill>
                      <a:schemeClr val="bg1"/>
                    </a:solidFill>
                  </a:rPr>
                  <a:t>nuisance parameters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C9A09-CB12-76C5-0079-95E96472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657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71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8F271-10F2-314E-619E-C41605F2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0747-FDCA-E201-3941-6600AACE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Nuisance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2CB3A-93E2-AC28-EACC-E23A2A33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8284"/>
            <a:ext cx="8201141" cy="86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2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56E7-6F16-083D-7786-F2F0C815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40A1C-BE33-006F-7B4E-36CE5478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Joint posterior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40A1C-BE33-006F-7B4E-36CE5478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46E1-503A-8E83-C908-08623EE0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Factoring Joint Posterior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C6C1-61AF-A944-EEE1-0A6E76F70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are only interested in,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we average over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</a:t>
                </a:r>
                <a:r>
                  <a:rPr lang="en-US" b="1" dirty="0">
                    <a:solidFill>
                      <a:schemeClr val="bg1"/>
                    </a:solidFill>
                  </a:rPr>
                  <a:t>mixture</a:t>
                </a:r>
                <a:r>
                  <a:rPr lang="en-US" dirty="0"/>
                  <a:t> the conditional posterior distributions.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nuisance parameter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highlight>
                      <a:srgbClr val="FFFF00"/>
                    </a:highlight>
                  </a:rPr>
                  <a:t>weighting</a:t>
                </a:r>
                <a:r>
                  <a:rPr lang="en-US" dirty="0"/>
                  <a:t> function for the different possible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 marginal posterior distribution.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conditional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C6C1-61AF-A944-EEE1-0A6E76F70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9" t="-1593" r="-185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60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9B5CC6-5FA6-BB17-1859-4155CE33B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5" b="-1"/>
          <a:stretch/>
        </p:blipFill>
        <p:spPr>
          <a:xfrm>
            <a:off x="1098550" y="2085698"/>
            <a:ext cx="7680960" cy="65151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C0A4-D729-6443-730A-481C706BC9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502142" y="2085698"/>
                <a:ext cx="7680960" cy="651510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dirty="0"/>
                  <a:t>In practice, we do not compute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posterior distributions can be computed by </a:t>
                </a:r>
                <a:r>
                  <a:rPr lang="en-US" dirty="0">
                    <a:highlight>
                      <a:srgbClr val="FFFF00"/>
                    </a:highlight>
                  </a:rPr>
                  <a:t>marginal and conditional simulation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C0A4-D729-6443-730A-481C706BC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502142" y="2085698"/>
                <a:ext cx="7680960" cy="6515100"/>
              </a:xfrm>
              <a:blipFill>
                <a:blip r:embed="rId3"/>
                <a:stretch>
                  <a:fillRect l="-2381" t="-1684" r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A7234DC-3CC0-3DD5-47B7-94AC967C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Computability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6C8E2-6FCC-EDB8-DD05-EE262A011FBD}"/>
              </a:ext>
            </a:extLst>
          </p:cNvPr>
          <p:cNvSpPr txBox="1"/>
          <p:nvPr/>
        </p:nvSpPr>
        <p:spPr>
          <a:xfrm>
            <a:off x="1098550" y="8604365"/>
            <a:ext cx="38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Microsoft Stock Images</a:t>
            </a:r>
          </a:p>
        </p:txBody>
      </p:sp>
    </p:spTree>
    <p:extLst>
      <p:ext uri="{BB962C8B-B14F-4D97-AF65-F5344CB8AC3E}">
        <p14:creationId xmlns:p14="http://schemas.microsoft.com/office/powerpoint/2010/main" val="758577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ustom 3">
      <a:dk1>
        <a:sysClr val="windowText" lastClr="000000"/>
      </a:dk1>
      <a:lt1>
        <a:srgbClr val="C40724"/>
      </a:lt1>
      <a:dk2>
        <a:srgbClr val="000000"/>
      </a:dk2>
      <a:lt2>
        <a:srgbClr val="F8F8F8"/>
      </a:lt2>
      <a:accent1>
        <a:srgbClr val="BD061C"/>
      </a:accent1>
      <a:accent2>
        <a:srgbClr val="E98D0A"/>
      </a:accent2>
      <a:accent3>
        <a:srgbClr val="969696"/>
      </a:accent3>
      <a:accent4>
        <a:srgbClr val="808080"/>
      </a:accent4>
      <a:accent5>
        <a:srgbClr val="C40724"/>
      </a:accent5>
      <a:accent6>
        <a:srgbClr val="3F4F6C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LTECH_Template_2019 (1)  -  Compatibility Mode" id="{96DF2388-B785-2045-9157-84F6A1D402CB}" vid="{FA40E05E-1420-CD4F-AB4E-3CD2BC76C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e41b080-9453-459c-bb93-b19be7335f42" xsi:nil="true"/>
    <Comments xmlns="5e41b080-9453-459c-bb93-b19be7335f42" xsi:nil="true"/>
    <Due_x0020_Date xmlns="5e41b080-9453-459c-bb93-b19be7335f42" xsi:nil="true"/>
    <lcf76f155ced4ddcb4097134ff3c332f xmlns="5e41b080-9453-459c-bb93-b19be7335f42">
      <Terms xmlns="http://schemas.microsoft.com/office/infopath/2007/PartnerControls"/>
    </lcf76f155ced4ddcb4097134ff3c332f>
    <TaxCatchAll xmlns="4e58ebf2-e4df-4cd3-9186-1e42b3ede1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EF55019BAB0549B2C20BFAAB8A2896" ma:contentTypeVersion="17" ma:contentTypeDescription="Create a new document." ma:contentTypeScope="" ma:versionID="6dd4d27a79178d964495491d99d85ab0">
  <xsd:schema xmlns:xsd="http://www.w3.org/2001/XMLSchema" xmlns:xs="http://www.w3.org/2001/XMLSchema" xmlns:p="http://schemas.microsoft.com/office/2006/metadata/properties" xmlns:ns2="5e41b080-9453-459c-bb93-b19be7335f42" xmlns:ns3="4e58ebf2-e4df-4cd3-9186-1e42b3ede124" targetNamespace="http://schemas.microsoft.com/office/2006/metadata/properties" ma:root="true" ma:fieldsID="5371f2543c27c65efb9018a9acd511a8" ns2:_="" ns3:_="">
    <xsd:import namespace="5e41b080-9453-459c-bb93-b19be7335f42"/>
    <xsd:import namespace="4e58ebf2-e4df-4cd3-9186-1e42b3ede124"/>
    <xsd:element name="properties">
      <xsd:complexType>
        <xsd:sequence>
          <xsd:element name="documentManagement">
            <xsd:complexType>
              <xsd:all>
                <xsd:element ref="ns2:Due_x0020_Date" minOccurs="0"/>
                <xsd:element ref="ns2:Status" minOccurs="0"/>
                <xsd:element ref="ns2:Comments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1b080-9453-459c-bb93-b19be7335f42" elementFormDefault="qualified">
    <xsd:import namespace="http://schemas.microsoft.com/office/2006/documentManagement/types"/>
    <xsd:import namespace="http://schemas.microsoft.com/office/infopath/2007/PartnerControls"/>
    <xsd:element name="Due_x0020_Date" ma:index="8" nillable="true" ma:displayName="Due Date" ma:format="DateOnly" ma:indexed="true" ma:internalName="Due_x0020_Date">
      <xsd:simpleType>
        <xsd:restriction base="dms:DateTime"/>
      </xsd:simpleType>
    </xsd:element>
    <xsd:element name="Status" ma:index="9" nillable="true" ma:displayName="Status" ma:format="Dropdown" ma:indexed="true" ma:internalName="Status">
      <xsd:simpleType>
        <xsd:restriction base="dms:Choice">
          <xsd:enumeration value="For Partner Review"/>
          <xsd:enumeration value="For Collegis Review"/>
          <xsd:enumeration value="Approved by Partner"/>
        </xsd:restriction>
      </xsd:simpleType>
    </xsd:element>
    <xsd:element name="Comments" ma:index="10" nillable="true" ma:displayName="Comments" ma:internalName="Comments">
      <xsd:simpleType>
        <xsd:restriction base="dms:Note">
          <xsd:maxLength value="255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1040b95-0fdc-46ce-be91-73dc895452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8ebf2-e4df-4cd3-9186-1e42b3ede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f5f3a8b-878a-4d06-a8de-79a1d9f1fffd}" ma:internalName="TaxCatchAll" ma:showField="CatchAllData" ma:web="4e58ebf2-e4df-4cd3-9186-1e42b3ede1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6A4EEA-2556-441D-B20B-0657893061DE}">
  <ds:schemaRefs>
    <ds:schemaRef ds:uri="http://schemas.microsoft.com/office/2006/metadata/properties"/>
    <ds:schemaRef ds:uri="http://schemas.microsoft.com/office/infopath/2007/PartnerControls"/>
    <ds:schemaRef ds:uri="5e41b080-9453-459c-bb93-b19be7335f42"/>
    <ds:schemaRef ds:uri="4e58ebf2-e4df-4cd3-9186-1e42b3ede124"/>
  </ds:schemaRefs>
</ds:datastoreItem>
</file>

<file path=customXml/itemProps2.xml><?xml version="1.0" encoding="utf-8"?>
<ds:datastoreItem xmlns:ds="http://schemas.openxmlformats.org/officeDocument/2006/customXml" ds:itemID="{BFA838ED-C12F-4A42-8E88-98BAC73D21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37F79C-8003-4AC6-9505-E5DCB5CA59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1b080-9453-459c-bb93-b19be7335f42"/>
    <ds:schemaRef ds:uri="4e58ebf2-e4df-4cd3-9186-1e42b3ede1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</TotalTime>
  <Words>541</Words>
  <Application>Microsoft Office PowerPoint</Application>
  <PresentationFormat>Custom</PresentationFormat>
  <Paragraphs>63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Cambria Math</vt:lpstr>
      <vt:lpstr>Wingdings 2</vt:lpstr>
      <vt:lpstr>Breeze</vt:lpstr>
      <vt:lpstr>Bayesian Inference</vt:lpstr>
      <vt:lpstr>Nuisance Parameters</vt:lpstr>
      <vt:lpstr>Last Time</vt:lpstr>
      <vt:lpstr>Objectives</vt:lpstr>
      <vt:lpstr>Nuisance Parameters</vt:lpstr>
      <vt:lpstr>Nuisance Parameters</vt:lpstr>
      <vt:lpstr>Normal Distribution Example</vt:lpstr>
      <vt:lpstr>Factoring Joint Posterior Density</vt:lpstr>
      <vt:lpstr>Computability</vt:lpstr>
      <vt:lpstr>Normal Data, Noninformative Prior</vt:lpstr>
      <vt:lpstr>PowerPoint Presentation</vt:lpstr>
      <vt:lpstr>Normal Data Summary</vt:lpstr>
      <vt:lpstr>Posterior Predictive Distribution</vt:lpstr>
      <vt:lpstr>Posterior Predictive Distribution</vt:lpstr>
      <vt:lpstr>Posterior Predictive Distribution</vt:lpstr>
      <vt:lpstr>Example: Gravity</vt:lpstr>
      <vt:lpstr>Example: Gravity</vt:lpstr>
      <vt:lpstr>Next Time</vt:lpstr>
    </vt:vector>
  </TitlesOfParts>
  <Manager/>
  <Company>Illinois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Illinois Tech President's PowerPoint Presentation</dc:title>
  <dc:subject/>
  <dc:creator>Sandra Laporte</dc:creator>
  <cp:keywords/>
  <dc:description/>
  <cp:lastModifiedBy>Zehui Bai</cp:lastModifiedBy>
  <cp:revision>29</cp:revision>
  <dcterms:created xsi:type="dcterms:W3CDTF">2019-02-13T16:04:21Z</dcterms:created>
  <dcterms:modified xsi:type="dcterms:W3CDTF">2025-08-21T18:47:43Z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0x010100F3EF55019BAB0549B2C20BFAAB8A2896</vt:lpwstr>
  </property>
  <property fmtid="{D5CDD505-2E9C-101B-9397-08002B2CF9AE}" pid="3" name="MediaServiceImageTags">
    <vt:lpwstr/>
  </property>
  <property fmtid="{D5CDD505-2E9C-101B-9397-08002B2CF9AE}" pid="4" name="MSIP_Label_f2dee603-0001-4639-81f8-0608a53322f1_Enabled">
    <vt:lpwstr>true</vt:lpwstr>
  </property>
  <property fmtid="{D5CDD505-2E9C-101B-9397-08002B2CF9AE}" pid="5" name="MSIP_Label_f2dee603-0001-4639-81f8-0608a53322f1_SetDate">
    <vt:lpwstr>2024-06-24T03:34:40Z</vt:lpwstr>
  </property>
  <property fmtid="{D5CDD505-2E9C-101B-9397-08002B2CF9AE}" pid="6" name="MSIP_Label_f2dee603-0001-4639-81f8-0608a53322f1_Method">
    <vt:lpwstr>Standard</vt:lpwstr>
  </property>
  <property fmtid="{D5CDD505-2E9C-101B-9397-08002B2CF9AE}" pid="7" name="MSIP_Label_f2dee603-0001-4639-81f8-0608a53322f1_Name">
    <vt:lpwstr>defa4170-0d19-0005-0004-bc88714345d2</vt:lpwstr>
  </property>
  <property fmtid="{D5CDD505-2E9C-101B-9397-08002B2CF9AE}" pid="8" name="MSIP_Label_f2dee603-0001-4639-81f8-0608a53322f1_SiteId">
    <vt:lpwstr>b4478c05-3dd9-4e06-a7fb-5dcf72bd44ee</vt:lpwstr>
  </property>
  <property fmtid="{D5CDD505-2E9C-101B-9397-08002B2CF9AE}" pid="9" name="MSIP_Label_f2dee603-0001-4639-81f8-0608a53322f1_ActionId">
    <vt:lpwstr>a5a42784-79e3-4cb6-a6c1-d59028c560ef</vt:lpwstr>
  </property>
  <property fmtid="{D5CDD505-2E9C-101B-9397-08002B2CF9AE}" pid="10" name="MSIP_Label_f2dee603-0001-4639-81f8-0608a53322f1_ContentBits">
    <vt:lpwstr>0</vt:lpwstr>
  </property>
</Properties>
</file>